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6858000" cx="10287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264">
          <p15:clr>
            <a:srgbClr val="A4A3A4"/>
          </p15:clr>
        </p15:guide>
      </p15:sldGuideLst>
    </p:ext>
    <p:ext uri="GoogleSlidesCustomDataVersion2">
      <go:slidesCustomData xmlns:go="http://customooxmlschemas.google.com/" r:id="rId34" roundtripDataSignature="AMtx7mj7ez+qxscM+lNwAdkKIWp2c5jE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264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0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1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2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3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4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5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6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3" name="Google Shape;183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1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7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8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2" name="Google Shape;202;p19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3" name="Google Shape;203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0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1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2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22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1" name="Google Shape;221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3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4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8" name="Google Shape;238;p25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9" name="Google Shape;239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6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4" name="Google Shape;244;p26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5" name="Google Shape;245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7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8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3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6" name="Google Shape;116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:notes"/>
          <p:cNvSpPr txBox="1"/>
          <p:nvPr>
            <p:ph idx="12" type="sldNum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6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7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8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9:notes"/>
          <p:cNvSpPr/>
          <p:nvPr>
            <p:ph idx="2" type="sldImg"/>
          </p:nvPr>
        </p:nvSpPr>
        <p:spPr>
          <a:xfrm>
            <a:off x="858838" y="687388"/>
            <a:ext cx="5140325" cy="34258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0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0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0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9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9"/>
          <p:cNvSpPr txBox="1"/>
          <p:nvPr>
            <p:ph idx="1" type="body"/>
          </p:nvPr>
        </p:nvSpPr>
        <p:spPr>
          <a:xfrm rot="5400000">
            <a:off x="3086100" y="-333375"/>
            <a:ext cx="4114800" cy="874395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9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9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9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0"/>
          <p:cNvSpPr txBox="1"/>
          <p:nvPr>
            <p:ph type="title"/>
          </p:nvPr>
        </p:nvSpPr>
        <p:spPr>
          <a:xfrm rot="5400000">
            <a:off x="5679282" y="2259807"/>
            <a:ext cx="5486400" cy="21859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0"/>
          <p:cNvSpPr txBox="1"/>
          <p:nvPr>
            <p:ph idx="1" type="body"/>
          </p:nvPr>
        </p:nvSpPr>
        <p:spPr>
          <a:xfrm rot="5400000">
            <a:off x="1231107" y="150019"/>
            <a:ext cx="5486400" cy="640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0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0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0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1"/>
          <p:cNvSpPr txBox="1"/>
          <p:nvPr>
            <p:ph idx="1" type="body"/>
          </p:nvPr>
        </p:nvSpPr>
        <p:spPr>
          <a:xfrm>
            <a:off x="771525" y="1981200"/>
            <a:ext cx="874395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31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1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1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2"/>
          <p:cNvSpPr txBox="1"/>
          <p:nvPr>
            <p:ph type="ctrTitle"/>
          </p:nvPr>
        </p:nvSpPr>
        <p:spPr>
          <a:xfrm>
            <a:off x="1285875" y="1122363"/>
            <a:ext cx="771525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2"/>
          <p:cNvSpPr txBox="1"/>
          <p:nvPr>
            <p:ph idx="1" type="subTitle"/>
          </p:nvPr>
        </p:nvSpPr>
        <p:spPr>
          <a:xfrm>
            <a:off x="1285875" y="3602038"/>
            <a:ext cx="771525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8" name="Google Shape;28;p32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2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2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3"/>
          <p:cNvSpPr txBox="1"/>
          <p:nvPr>
            <p:ph type="title"/>
          </p:nvPr>
        </p:nvSpPr>
        <p:spPr>
          <a:xfrm>
            <a:off x="701675" y="1709738"/>
            <a:ext cx="8872538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3"/>
          <p:cNvSpPr txBox="1"/>
          <p:nvPr>
            <p:ph idx="1" type="body"/>
          </p:nvPr>
        </p:nvSpPr>
        <p:spPr>
          <a:xfrm>
            <a:off x="701675" y="4589463"/>
            <a:ext cx="8872538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4" name="Google Shape;34;p33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3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3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4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4"/>
          <p:cNvSpPr txBox="1"/>
          <p:nvPr>
            <p:ph idx="1" type="body"/>
          </p:nvPr>
        </p:nvSpPr>
        <p:spPr>
          <a:xfrm>
            <a:off x="771525" y="1981200"/>
            <a:ext cx="429577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4"/>
          <p:cNvSpPr txBox="1"/>
          <p:nvPr>
            <p:ph idx="2" type="body"/>
          </p:nvPr>
        </p:nvSpPr>
        <p:spPr>
          <a:xfrm>
            <a:off x="5219700" y="1981200"/>
            <a:ext cx="4295775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34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4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4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5"/>
          <p:cNvSpPr txBox="1"/>
          <p:nvPr>
            <p:ph type="title"/>
          </p:nvPr>
        </p:nvSpPr>
        <p:spPr>
          <a:xfrm>
            <a:off x="708025" y="365125"/>
            <a:ext cx="887253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5"/>
          <p:cNvSpPr txBox="1"/>
          <p:nvPr>
            <p:ph idx="1" type="body"/>
          </p:nvPr>
        </p:nvSpPr>
        <p:spPr>
          <a:xfrm>
            <a:off x="708025" y="1681163"/>
            <a:ext cx="4352925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35"/>
          <p:cNvSpPr txBox="1"/>
          <p:nvPr>
            <p:ph idx="2" type="body"/>
          </p:nvPr>
        </p:nvSpPr>
        <p:spPr>
          <a:xfrm>
            <a:off x="708025" y="2505075"/>
            <a:ext cx="4352925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35"/>
          <p:cNvSpPr txBox="1"/>
          <p:nvPr>
            <p:ph idx="3" type="body"/>
          </p:nvPr>
        </p:nvSpPr>
        <p:spPr>
          <a:xfrm>
            <a:off x="5208588" y="1681163"/>
            <a:ext cx="4371975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35"/>
          <p:cNvSpPr txBox="1"/>
          <p:nvPr>
            <p:ph idx="4" type="body"/>
          </p:nvPr>
        </p:nvSpPr>
        <p:spPr>
          <a:xfrm>
            <a:off x="5208588" y="2505075"/>
            <a:ext cx="4371975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35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5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5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6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6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6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6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7"/>
          <p:cNvSpPr txBox="1"/>
          <p:nvPr>
            <p:ph type="title"/>
          </p:nvPr>
        </p:nvSpPr>
        <p:spPr>
          <a:xfrm>
            <a:off x="708025" y="457200"/>
            <a:ext cx="33178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7"/>
          <p:cNvSpPr txBox="1"/>
          <p:nvPr>
            <p:ph idx="1" type="body"/>
          </p:nvPr>
        </p:nvSpPr>
        <p:spPr>
          <a:xfrm>
            <a:off x="4373563" y="987425"/>
            <a:ext cx="52070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37"/>
          <p:cNvSpPr txBox="1"/>
          <p:nvPr>
            <p:ph idx="2" type="body"/>
          </p:nvPr>
        </p:nvSpPr>
        <p:spPr>
          <a:xfrm>
            <a:off x="708025" y="2057400"/>
            <a:ext cx="33178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37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7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7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8"/>
          <p:cNvSpPr txBox="1"/>
          <p:nvPr>
            <p:ph type="title"/>
          </p:nvPr>
        </p:nvSpPr>
        <p:spPr>
          <a:xfrm>
            <a:off x="708025" y="457200"/>
            <a:ext cx="3317875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/>
          <p:nvPr>
            <p:ph idx="2" type="pic"/>
          </p:nvPr>
        </p:nvSpPr>
        <p:spPr>
          <a:xfrm>
            <a:off x="4373563" y="987425"/>
            <a:ext cx="52070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8"/>
          <p:cNvSpPr txBox="1"/>
          <p:nvPr>
            <p:ph idx="1" type="body"/>
          </p:nvPr>
        </p:nvSpPr>
        <p:spPr>
          <a:xfrm>
            <a:off x="708025" y="2057400"/>
            <a:ext cx="3317875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38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8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8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3366CC"/>
            </a:gs>
            <a:gs pos="100000">
              <a:srgbClr val="183162"/>
            </a:gs>
          </a:gsLst>
          <a:path path="circle">
            <a:fillToRect b="0%" l="100%" r="0%" t="100%"/>
          </a:path>
          <a:tileRect b="-100%" l="0%" r="-100%" t="0%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771525" y="1981200"/>
            <a:ext cx="874395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Char char="•"/>
              <a:defRPr b="0" i="0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0" type="dt"/>
          </p:nvPr>
        </p:nvSpPr>
        <p:spPr>
          <a:xfrm>
            <a:off x="771525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1" type="ftr"/>
          </p:nvPr>
        </p:nvSpPr>
        <p:spPr>
          <a:xfrm>
            <a:off x="3514725" y="6248400"/>
            <a:ext cx="325755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Google Shape;14;p29"/>
          <p:cNvSpPr txBox="1"/>
          <p:nvPr>
            <p:ph idx="12" type="sldNum"/>
          </p:nvPr>
        </p:nvSpPr>
        <p:spPr>
          <a:xfrm>
            <a:off x="7372350" y="6248400"/>
            <a:ext cx="21431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/>
          <p:nvPr/>
        </p:nvSpPr>
        <p:spPr>
          <a:xfrm>
            <a:off x="609600" y="1375108"/>
            <a:ext cx="9067800" cy="131127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STRABISMUS MISADVENTURES IN REFRACTIVE SURGERY</a:t>
            </a:r>
            <a:endParaRPr/>
          </a:p>
        </p:txBody>
      </p:sp>
      <p:sp>
        <p:nvSpPr>
          <p:cNvPr id="90" name="Google Shape;90;p1"/>
          <p:cNvSpPr/>
          <p:nvPr/>
        </p:nvSpPr>
        <p:spPr>
          <a:xfrm>
            <a:off x="1277075" y="3762025"/>
            <a:ext cx="7467600" cy="35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MONTE A. DEL MONTE, MD 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Kellogg Eye Center/ University of Michigan</a:t>
            </a:r>
            <a:endParaRPr/>
          </a:p>
          <a:p>
            <a:pPr indent="0" lvl="0" marL="0" marR="0" rtl="0" algn="ctr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b="1" i="0" sz="2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b="1" i="1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b="1" i="1" sz="2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1" name="Google Shape;91;p1"/>
          <p:cNvCxnSpPr/>
          <p:nvPr/>
        </p:nvCxnSpPr>
        <p:spPr>
          <a:xfrm>
            <a:off x="892175" y="5715000"/>
            <a:ext cx="8785225" cy="0"/>
          </a:xfrm>
          <a:prstGeom prst="straightConnector1">
            <a:avLst/>
          </a:prstGeom>
          <a:noFill/>
          <a:ln cap="flat" cmpd="tri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" name="Google Shape;92;p1"/>
          <p:cNvSpPr txBox="1"/>
          <p:nvPr/>
        </p:nvSpPr>
        <p:spPr>
          <a:xfrm>
            <a:off x="419100" y="358583"/>
            <a:ext cx="6900479" cy="8925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-US" sz="2400" u="sng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75</a:t>
            </a:r>
            <a:r>
              <a:rPr b="0" baseline="30000" i="1" lang="en-US" sz="2400" u="sng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</a:t>
            </a:r>
            <a:r>
              <a:rPr b="0" i="1" lang="en-US" sz="2400" u="sng" cap="none" strike="noStrik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New Orleans Academy of Ophthalmology meeting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"/>
          <p:cNvSpPr txBox="1"/>
          <p:nvPr>
            <p:ph type="title"/>
          </p:nvPr>
        </p:nvSpPr>
        <p:spPr>
          <a:xfrm>
            <a:off x="838200" y="381000"/>
            <a:ext cx="8753475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ACCOMMODATION AFTER REFRACTIVE SURGERY</a:t>
            </a:r>
            <a:b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(glasses to contacts/LASIK)</a:t>
            </a:r>
            <a:endParaRPr/>
          </a:p>
        </p:txBody>
      </p:sp>
      <p:sp>
        <p:nvSpPr>
          <p:cNvPr id="150" name="Google Shape;150;p10"/>
          <p:cNvSpPr txBox="1"/>
          <p:nvPr>
            <p:ph idx="1" type="body"/>
          </p:nvPr>
        </p:nvSpPr>
        <p:spPr>
          <a:xfrm>
            <a:off x="990600" y="2057400"/>
            <a:ext cx="73152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PEARL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Myopia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Increases accommodative effort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Worsens esodeviations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Hyperopia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Decreases accommodative effort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Worsens exodeviation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ESPECIALLY IN THE DOMINANT EYE</a:t>
            </a:r>
            <a:endParaRPr/>
          </a:p>
          <a:p>
            <a:pPr indent="-1397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"/>
          <p:cNvSpPr txBox="1"/>
          <p:nvPr>
            <p:ph type="title"/>
          </p:nvPr>
        </p:nvSpPr>
        <p:spPr>
          <a:xfrm>
            <a:off x="838200" y="3810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DIPLOPIA AFTER REFRACTIVE SURGERY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1"/>
          <p:cNvSpPr txBox="1"/>
          <p:nvPr>
            <p:ph idx="1" type="body"/>
          </p:nvPr>
        </p:nvSpPr>
        <p:spPr>
          <a:xfrm>
            <a:off x="1295400" y="2057400"/>
            <a:ext cx="7086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Beware of over-correction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i="1"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Especially In: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3" marL="160020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Young adults</a:t>
            </a:r>
            <a:endParaRPr/>
          </a:p>
          <a:p>
            <a:pPr indent="-228600" lvl="3" marL="160020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Poor fusional divergence</a:t>
            </a:r>
            <a:endParaRPr/>
          </a:p>
          <a:p>
            <a:pPr indent="-228600" lvl="3" marL="160020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Dominant eye		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CASE REPORT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2"/>
          <p:cNvSpPr txBox="1"/>
          <p:nvPr>
            <p:ph idx="1" type="body"/>
          </p:nvPr>
        </p:nvSpPr>
        <p:spPr>
          <a:xfrm>
            <a:off x="762000" y="1752600"/>
            <a:ext cx="8001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45 yo female wanted to try to get out of glasses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Pre-op		+6.00 OD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	+6.00 OS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  S/P LASIK		+1.00 OD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	+1.00 OS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15 PD ET and Diplopia - What happened??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Pre-op = 6 PD base out prism ground in OU</a:t>
            </a:r>
            <a:endParaRPr/>
          </a:p>
          <a:p>
            <a:pPr indent="-285750" lvl="1" marL="74295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Strabismus surgery – Straight/ no diplopia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GLASSES WITH PRISMS</a:t>
            </a:r>
            <a:b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Moderate Risk</a:t>
            </a:r>
            <a:endParaRPr/>
          </a:p>
        </p:txBody>
      </p:sp>
      <p:sp>
        <p:nvSpPr>
          <p:cNvPr id="168" name="Google Shape;168;p13"/>
          <p:cNvSpPr txBox="1"/>
          <p:nvPr>
            <p:ph idx="1" type="body"/>
          </p:nvPr>
        </p:nvSpPr>
        <p:spPr>
          <a:xfrm>
            <a:off x="1104900" y="1905000"/>
            <a:ext cx="76962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Precautions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Neutralize or eliminate pre-op: 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Prism sensory adaptation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Recheck alignment, fusion vergence amplitudes and stereo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i="1"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Beware of optical center offset causing Prism effect </a:t>
            </a:r>
            <a:endParaRPr i="1">
              <a:solidFill>
                <a:schemeClr val="lt1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i="1" lang="en-US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Warn Patient of P/O risks if not tolerated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"/>
          <p:cNvSpPr txBox="1"/>
          <p:nvPr>
            <p:ph type="title"/>
          </p:nvPr>
        </p:nvSpPr>
        <p:spPr>
          <a:xfrm>
            <a:off x="771525" y="381000"/>
            <a:ext cx="4410075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CASE REPORT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4"/>
          <p:cNvSpPr txBox="1"/>
          <p:nvPr>
            <p:ph idx="1" type="body"/>
          </p:nvPr>
        </p:nvSpPr>
        <p:spPr>
          <a:xfrm>
            <a:off x="876300" y="1371600"/>
            <a:ext cx="89916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30 yo female tired of glasses and contacts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Pre-op		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+5.00 +3.00 x 90 OD		20/20</a:t>
            </a:r>
            <a:endParaRPr/>
          </a:p>
          <a:p>
            <a:pPr indent="-285750" lvl="1" marL="742950" rtl="0" algn="l">
              <a:lnSpc>
                <a:spcPct val="2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+5.00 +2.50 x 90 OS		20/20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S/P LASIK	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+0.25	OD				20/20</a:t>
            </a:r>
            <a:endParaRPr/>
          </a:p>
          <a:p>
            <a:pPr indent="-285750" lvl="1" marL="742950" rtl="0" algn="l">
              <a:lnSpc>
                <a:spcPct val="4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+0.25 +0.50 x 90 OS		20/25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Post-op  -   	Complaining of blurred vision</a:t>
            </a:r>
            <a:endParaRPr/>
          </a:p>
          <a:p>
            <a:pPr indent="-285750" lvl="1" marL="742950" rtl="0" algn="l">
              <a:lnSpc>
                <a:spcPct val="4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     		LASIK was a “fiasco”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Motility   -  	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 ft:10X(T)</a:t>
            </a:r>
            <a:endParaRPr/>
          </a:p>
          <a:p>
            <a:pPr indent="-285750" lvl="1" marL="742950" rtl="0" algn="l">
              <a:lnSpc>
                <a:spcPct val="4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    		13 in: 15X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OLD records: Previous Glasses- +3.00 +3.00 X 90 OU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PAT: -2.00 in trial frame = orthophoria and no diplopia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rPr lang="en-US" sz="2800"/>
              <a:t>		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"/>
          <p:cNvSpPr txBox="1"/>
          <p:nvPr>
            <p:ph type="title"/>
          </p:nvPr>
        </p:nvSpPr>
        <p:spPr>
          <a:xfrm>
            <a:off x="809625" y="3048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HYPEROPIA</a:t>
            </a:r>
            <a:b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Moderate Risk</a:t>
            </a:r>
            <a:endParaRPr/>
          </a:p>
        </p:txBody>
      </p:sp>
      <p:sp>
        <p:nvSpPr>
          <p:cNvPr id="180" name="Google Shape;180;p15"/>
          <p:cNvSpPr txBox="1"/>
          <p:nvPr>
            <p:ph idx="1" type="body"/>
          </p:nvPr>
        </p:nvSpPr>
        <p:spPr>
          <a:xfrm>
            <a:off x="838200" y="1219200"/>
            <a:ext cx="8715375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Problems</a:t>
            </a:r>
            <a:endParaRPr/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Did not detect spectacle under correction pre-operatively			Controlling INTERMITTENT EXOTROPIA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Do not correct full plus (under-corrected LASIK)				Includes ACCOMODATIVE ESOTROPIA</a:t>
            </a:r>
            <a:endParaRPr/>
          </a:p>
          <a:p>
            <a:pPr indent="-342900" lvl="0" marL="3429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Causes premature PRESBYOPIA</a:t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Precautions </a:t>
            </a:r>
            <a:endParaRPr/>
          </a:p>
          <a:p>
            <a:pPr indent="-342900" lvl="0" marL="342900" rtl="0" algn="l">
              <a:lnSpc>
                <a:spcPct val="60000"/>
              </a:lnSpc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Test motility, fusion and binocularity pre-op</a:t>
            </a:r>
            <a:endParaRPr sz="2800">
              <a:solidFill>
                <a:srgbClr val="FF0000"/>
              </a:solidFill>
              <a:highlight>
                <a:srgbClr val="FFFF00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60000"/>
              </a:lnSpc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With “Minimum Plus” manifest  (ET)</a:t>
            </a:r>
            <a:endParaRPr/>
          </a:p>
          <a:p>
            <a:pPr indent="-342900" lvl="0" marL="342900" rtl="0" algn="l">
              <a:lnSpc>
                <a:spcPct val="6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With “Full” cycloplegia    (XT)</a:t>
            </a:r>
            <a:endParaRPr/>
          </a:p>
          <a:p>
            <a:pPr indent="-342900" lvl="0" marL="342900" rtl="0" algn="l">
              <a:lnSpc>
                <a:spcPct val="6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WARN OF RISK OF STABISMUS AND DIPLOPIA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6"/>
          <p:cNvSpPr txBox="1"/>
          <p:nvPr>
            <p:ph type="title"/>
          </p:nvPr>
        </p:nvSpPr>
        <p:spPr>
          <a:xfrm>
            <a:off x="685800" y="228600"/>
            <a:ext cx="5476875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CASE REPORT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6"/>
          <p:cNvSpPr txBox="1"/>
          <p:nvPr>
            <p:ph idx="1" type="body"/>
          </p:nvPr>
        </p:nvSpPr>
        <p:spPr>
          <a:xfrm>
            <a:off x="762000" y="1066800"/>
            <a:ext cx="91059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52 yo female could not wear contacts/dislikes glasses     			</a:t>
            </a:r>
            <a:r>
              <a:rPr i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wants to try monovision</a:t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Pre-op		-2.75 +0.50 x 30		20/20 *D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	-2.25 +0.50 x 70		20/20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S/P LASIK OD	-0.25				20/20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2 months p/o began noticing diplopia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Restarted OS Rx, no change in diplopia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Motility:  25 PD left X(T)</a:t>
            </a:r>
            <a:endParaRPr/>
          </a:p>
          <a:p>
            <a:pPr indent="-342900" lvl="0" marL="342900" rtl="0" algn="l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DX:  Intermittent exotropia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7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MONOVISION</a:t>
            </a:r>
            <a:b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Moderate Risk</a:t>
            </a:r>
            <a:endParaRPr b="1" sz="36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7"/>
          <p:cNvSpPr txBox="1"/>
          <p:nvPr>
            <p:ph idx="1" type="body"/>
          </p:nvPr>
        </p:nvSpPr>
        <p:spPr>
          <a:xfrm>
            <a:off x="771525" y="1981200"/>
            <a:ext cx="874395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Purposely induced anisometropia</a:t>
            </a:r>
            <a:endParaRPr/>
          </a:p>
          <a:p>
            <a:pPr indent="-342900" lvl="0" marL="342900" rtl="0" algn="ctr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for presbyopia management</a:t>
            </a:r>
            <a:endParaRPr/>
          </a:p>
          <a:p>
            <a:pPr indent="-342900" lvl="0" marL="342900" rtl="0" algn="ctr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.75 to 1.25 Diopters: 		Social with dedicated 						readers</a:t>
            </a:r>
            <a:endParaRPr/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&gt; 1.50 Diopters:		Possibly spectacle free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8"/>
          <p:cNvSpPr txBox="1"/>
          <p:nvPr>
            <p:ph type="title"/>
          </p:nvPr>
        </p:nvSpPr>
        <p:spPr>
          <a:xfrm>
            <a:off x="809625" y="3810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MONOVISION PROBLEMS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8"/>
          <p:cNvSpPr txBox="1"/>
          <p:nvPr>
            <p:ph idx="1" type="body"/>
          </p:nvPr>
        </p:nvSpPr>
        <p:spPr>
          <a:xfrm>
            <a:off x="809625" y="2209800"/>
            <a:ext cx="8791575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Threshold for loss of binocularity &gt; 1.25 Diopters</a:t>
            </a:r>
            <a:endParaRPr/>
          </a:p>
          <a:p>
            <a:pPr indent="-1079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Optical stress may breakdown fusional reserve</a:t>
            </a:r>
            <a:endParaRPr/>
          </a:p>
          <a:p>
            <a:pPr indent="-1079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May convert normal orthophoric patient to strabismic one</a:t>
            </a:r>
            <a:endParaRPr/>
          </a:p>
          <a:p>
            <a:pPr indent="-1397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9"/>
          <p:cNvSpPr/>
          <p:nvPr/>
        </p:nvSpPr>
        <p:spPr>
          <a:xfrm>
            <a:off x="800100" y="838200"/>
            <a:ext cx="8763000" cy="5109733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MONOVISION REFRACTIVE SURGERY</a:t>
            </a:r>
            <a:endParaRPr/>
          </a:p>
          <a:p>
            <a:pPr indent="0" lvl="0" marL="0" marR="0" rtl="0" algn="ctr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Try to avoid if H/O or manifest strabismus or diplopia</a:t>
            </a:r>
            <a:endParaRPr/>
          </a:p>
          <a:p>
            <a:pPr indent="0" lvl="0" marL="0" marR="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Otherwise: keep the difference . . . . .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to the ABSOLUTE minimum and </a:t>
            </a:r>
            <a:r>
              <a:rPr b="1" lang="en-US" sz="28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Warn Patient </a:t>
            </a:r>
            <a:r>
              <a:rPr lang="en-US" sz="28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pre-op of risk of diplopia and strabismus</a:t>
            </a:r>
            <a:endParaRPr sz="2400">
              <a:solidFill>
                <a:srgbClr val="FF0000"/>
              </a:solidFill>
              <a:highlight>
                <a:srgbClr val="FFFF00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/>
        </p:nvSpPr>
        <p:spPr>
          <a:xfrm>
            <a:off x="1714500" y="2590800"/>
            <a:ext cx="7516225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highlight>
                  <a:srgbClr val="00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The Authors have no conflict of interest to disclose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0"/>
          <p:cNvSpPr txBox="1"/>
          <p:nvPr>
            <p:ph type="title"/>
          </p:nvPr>
        </p:nvSpPr>
        <p:spPr>
          <a:xfrm>
            <a:off x="771525" y="304800"/>
            <a:ext cx="8753475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H/O or Manifest Strabismus</a:t>
            </a:r>
            <a:b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High Risk</a:t>
            </a:r>
            <a:endParaRPr/>
          </a:p>
        </p:txBody>
      </p:sp>
      <p:sp>
        <p:nvSpPr>
          <p:cNvPr id="211" name="Google Shape;211;p20"/>
          <p:cNvSpPr txBox="1"/>
          <p:nvPr>
            <p:ph idx="1" type="body"/>
          </p:nvPr>
        </p:nvSpPr>
        <p:spPr>
          <a:xfrm>
            <a:off x="807853" y="1600200"/>
            <a:ext cx="8753475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50888" rtl="0" algn="l"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Test motility in all gazes, fusional vergences and stereo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	Beware of attempted monovision if fusing deviation</a:t>
            </a:r>
            <a:endParaRPr/>
          </a:p>
          <a:p>
            <a:pPr indent="-285750" lvl="1" marL="74295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	Beware of residual small misalignment</a:t>
            </a:r>
            <a:endParaRPr/>
          </a:p>
          <a:p>
            <a:pPr indent="-228600" lvl="2" marL="114300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camouflaged by glasses</a:t>
            </a:r>
            <a:endParaRPr/>
          </a:p>
          <a:p>
            <a:pPr indent="-228600" lvl="2" marL="1143000" rtl="0" algn="l"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			(over/under/prism)</a:t>
            </a:r>
            <a:endParaRPr/>
          </a:p>
          <a:p>
            <a:pPr indent="-222250" lvl="2" marL="750888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CHECK APPEARANCE, VISION, COMFORT AND ALIGNMENT IN CONTACT LENSES 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1"/>
          <p:cNvSpPr txBox="1"/>
          <p:nvPr>
            <p:ph type="title"/>
          </p:nvPr>
        </p:nvSpPr>
        <p:spPr>
          <a:xfrm>
            <a:off x="609600" y="304800"/>
            <a:ext cx="90678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How to  AVOID Post Refractive Surgery Strabismus or Diplopia?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217" name="Google Shape;217;p21"/>
          <p:cNvSpPr txBox="1"/>
          <p:nvPr>
            <p:ph idx="1" type="body"/>
          </p:nvPr>
        </p:nvSpPr>
        <p:spPr>
          <a:xfrm>
            <a:off x="2133600" y="2362200"/>
            <a:ext cx="72009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Strabismus history</a:t>
            </a:r>
            <a:endParaRPr/>
          </a:p>
          <a:p>
            <a:pPr indent="-107950" lvl="1" marL="742950" rtl="0" algn="ctr">
              <a:lnSpc>
                <a:spcPct val="75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75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Complete motility and binocular vision testing or at least motility screening</a:t>
            </a:r>
            <a:endParaRPr/>
          </a:p>
          <a:p>
            <a:pPr indent="-107950" lvl="1" marL="742950" rtl="0" algn="l">
              <a:lnSpc>
                <a:spcPct val="75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t/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75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	Risk classification</a:t>
            </a:r>
            <a:endParaRPr>
              <a:solidFill>
                <a:schemeClr val="lt1"/>
              </a:solidFill>
            </a:endParaRPr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"/>
          <p:cNvSpPr/>
          <p:nvPr/>
        </p:nvSpPr>
        <p:spPr>
          <a:xfrm>
            <a:off x="762000" y="533400"/>
            <a:ext cx="8763000" cy="5942013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STRABISMUS HISTORY</a:t>
            </a:r>
            <a:endParaRPr sz="2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7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Personal history of strabismus or amblyopia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Surgery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Glasses, bifocals, patching</a:t>
            </a:r>
            <a:endParaRPr/>
          </a:p>
          <a:p>
            <a:pPr indent="0" lvl="0" marL="0" marR="0" rtl="0" algn="l">
              <a:lnSpc>
                <a:spcPct val="5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Family history of strabismus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Infantile esotropia, intermittent exotropia</a:t>
            </a:r>
            <a:endParaRPr/>
          </a:p>
          <a:p>
            <a:pPr indent="0" lvl="0" marL="0" marR="0" rtl="0" algn="l">
              <a:lnSpc>
                <a:spcPct val="5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Amblyopia</a:t>
            </a:r>
            <a:endParaRPr/>
          </a:p>
          <a:p>
            <a:pPr indent="0" lvl="0" marL="0" marR="0" rtl="0" algn="l">
              <a:lnSpc>
                <a:spcPct val="5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H/O diplopia, ghost images, asthenopia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3"/>
          <p:cNvSpPr txBox="1"/>
          <p:nvPr>
            <p:ph type="title"/>
          </p:nvPr>
        </p:nvSpPr>
        <p:spPr>
          <a:xfrm>
            <a:off x="771525" y="228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PRE-OPERATIVE EXAM</a:t>
            </a:r>
            <a:endParaRPr b="1" sz="40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23"/>
          <p:cNvSpPr txBox="1"/>
          <p:nvPr>
            <p:ph idx="1" type="body"/>
          </p:nvPr>
        </p:nvSpPr>
        <p:spPr>
          <a:xfrm>
            <a:off x="834472" y="1371600"/>
            <a:ext cx="8713787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imes New Roman"/>
              <a:buNone/>
            </a:pPr>
            <a:r>
              <a:rPr lang="en-US" sz="2400">
                <a:solidFill>
                  <a:schemeClr val="lt1"/>
                </a:solidFill>
              </a:rPr>
              <a:t>	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CHECK FOR PRISM AND MISPLACED OPTICAL CENTERS IN GLASSES!!!:  ESP IN PALs</a:t>
            </a:r>
            <a:endParaRPr/>
          </a:p>
          <a:p>
            <a:pPr indent="-342900" lvl="0" marL="342900" rtl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PRE-OP REFRACTION</a:t>
            </a:r>
            <a:endParaRPr/>
          </a:p>
          <a:p>
            <a:pPr indent="-342900" lvl="0" marL="34290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Hyperopia: test with:</a:t>
            </a:r>
            <a:endParaRPr/>
          </a:p>
          <a:p>
            <a:pPr indent="-342900" lvl="0" marL="342900" rtl="0" algn="ctr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   Manifest 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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“minimum plus”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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ET, presbyopia</a:t>
            </a:r>
            <a:endParaRPr/>
          </a:p>
          <a:p>
            <a:pPr indent="-342900" lvl="0" marL="3429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Cycloplegic 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 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“maximum plus”  X(T)</a:t>
            </a:r>
            <a:endParaRPr/>
          </a:p>
          <a:p>
            <a:pPr indent="-342900" lvl="0" marL="3429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Myopia: test with:</a:t>
            </a:r>
            <a:endParaRPr/>
          </a:p>
          <a:p>
            <a:pPr indent="-342900" lvl="0" marL="342900" rtl="0" algn="ctr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Cycloplegic  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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“minimum minus” 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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X(T)</a:t>
            </a:r>
            <a:endParaRPr/>
          </a:p>
          <a:p>
            <a:pPr indent="-342900" lvl="0" marL="342900" rtl="0" algn="ctr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NEAR VISION - 	USE SMALLEST TARGET</a:t>
            </a:r>
            <a:endParaRPr/>
          </a:p>
          <a:p>
            <a:pPr indent="-342900" lvl="0" marL="342900" rtl="0" algn="ctr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CHECK ACCOMODATIVE ABILITY</a:t>
            </a:r>
            <a:endParaRPr/>
          </a:p>
          <a:p>
            <a:pPr indent="-342900" lvl="0" marL="34290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GOLD STANDARD: CONTACT LENS TRIAL</a:t>
            </a:r>
            <a:endParaRPr/>
          </a:p>
          <a:p>
            <a:pPr indent="-165100" lvl="0" marL="34290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MOTILITY EXAM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4"/>
          <p:cNvSpPr txBox="1"/>
          <p:nvPr>
            <p:ph idx="1" type="body"/>
          </p:nvPr>
        </p:nvSpPr>
        <p:spPr>
          <a:xfrm>
            <a:off x="881062" y="1981200"/>
            <a:ext cx="8524875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</a:endParaRPr>
          </a:p>
          <a:p>
            <a:pPr indent="-228600" lvl="2" marL="114300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Best Corrected Va OU</a:t>
            </a:r>
            <a:endParaRPr/>
          </a:p>
          <a:p>
            <a:pPr indent="-228600" lvl="2" marL="114300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Stereopsis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Cover and alternate cover test in diagnostic gazes</a:t>
            </a:r>
            <a:endParaRPr/>
          </a:p>
          <a:p>
            <a:pPr indent="-228600" lvl="2" marL="114300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Fusional vergence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rtl="0" algn="l">
              <a:lnSpc>
                <a:spcPct val="7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Head tilt or turn </a:t>
            </a:r>
            <a:endParaRPr/>
          </a:p>
          <a:p>
            <a:pPr indent="-165100" lvl="0" marL="3429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5"/>
          <p:cNvSpPr/>
          <p:nvPr/>
        </p:nvSpPr>
        <p:spPr>
          <a:xfrm>
            <a:off x="914400" y="609600"/>
            <a:ext cx="8229600" cy="600228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Recommendations:</a:t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Perform a motility examination on all candidates for refractive surgery. This should include cover testing. Any patient with H/O latent or manifest strabismus should have a complete strabismus work up. 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Perform a complete sensory evaluation. Patients with below normal fusional ability should be warned that refractive surgery may compromise their fusion.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Monovision, give trial with CL’s to see if tolerated or strabismus uncovered.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 Cycloplegic refraction, beware not to overcorrect myope or under correct hyperope.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6"/>
          <p:cNvSpPr/>
          <p:nvPr/>
        </p:nvSpPr>
        <p:spPr>
          <a:xfrm>
            <a:off x="990600" y="762000"/>
            <a:ext cx="8305800" cy="4340292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Recommendations: continued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5. Beware of doing surgery on amblyopic patients. Operating on these patients is like doing so on monocular patient. Danger if operating on “best eye”.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6. Beware of monovision in patients with subnormal fusion or suppression. May cause worsening of control or switch of fixation and may anti-suppress them to make them diplopic.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7. Perform strabismus surgery before refractive surgery.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7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br>
              <a:rPr b="1"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Conclusions</a:t>
            </a:r>
            <a:br>
              <a:rPr lang="en-US" sz="2800">
                <a:solidFill>
                  <a:schemeClr val="lt1"/>
                </a:solidFill>
              </a:rPr>
            </a:br>
            <a:endParaRPr sz="2800">
              <a:solidFill>
                <a:schemeClr val="lt1"/>
              </a:solidFill>
            </a:endParaRPr>
          </a:p>
        </p:txBody>
      </p:sp>
      <p:sp>
        <p:nvSpPr>
          <p:cNvPr id="253" name="Google Shape;253;p27"/>
          <p:cNvSpPr txBox="1"/>
          <p:nvPr>
            <p:ph idx="1" type="body"/>
          </p:nvPr>
        </p:nvSpPr>
        <p:spPr>
          <a:xfrm>
            <a:off x="762000" y="1600200"/>
            <a:ext cx="79248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t/>
            </a:r>
            <a:endParaRPr sz="2000">
              <a:solidFill>
                <a:schemeClr val="lt1"/>
              </a:solidFill>
            </a:endParaRPr>
          </a:p>
          <a:p>
            <a:pPr indent="-228600" lvl="2" marL="114300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000"/>
              <a:buFont typeface="Times New Roman"/>
              <a:buChar char="•"/>
            </a:pPr>
            <a:r>
              <a:rPr lang="en-US" sz="2000">
                <a:solidFill>
                  <a:schemeClr val="lt1"/>
                </a:solidFill>
              </a:rPr>
              <a:t>      </a:t>
            </a: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Pre-op screening important </a:t>
            </a:r>
            <a:endParaRPr/>
          </a:p>
          <a:p>
            <a:pPr indent="-285750" lvl="1" marL="74295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R/O over minus</a:t>
            </a:r>
            <a:endParaRPr/>
          </a:p>
          <a:p>
            <a:pPr indent="-228600" lvl="2" marL="114300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If considering Monovision</a:t>
            </a:r>
            <a:endParaRPr/>
          </a:p>
          <a:p>
            <a:pPr indent="0" lvl="4" marL="1828800" rtl="0" algn="l">
              <a:lnSpc>
                <a:spcPct val="7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Beware in motility disorders</a:t>
            </a:r>
            <a:endParaRPr/>
          </a:p>
          <a:p>
            <a:pPr indent="-285750" lvl="1" marL="74295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Document any pre-existing strabismus</a:t>
            </a:r>
            <a:endParaRPr/>
          </a:p>
          <a:p>
            <a:pPr indent="-285750" lvl="1" marL="74295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Avoid: 	over-correction in myopes</a:t>
            </a:r>
            <a:endParaRPr/>
          </a:p>
          <a:p>
            <a:pPr indent="0" lvl="5" marL="2286000" rtl="0" algn="l">
              <a:lnSpc>
                <a:spcPct val="5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18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under-correction in hyperopes</a:t>
            </a:r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2" marL="1143000" rtl="0" algn="l"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Char char="•"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 Plan pre-op treatment/ patient discussion if 	problems detected </a:t>
            </a:r>
            <a:endParaRPr/>
          </a:p>
          <a:p>
            <a:pPr indent="-190500" lvl="0" marL="3429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KelloggNight.jpg" id="258" name="Google Shape;25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17980" y="1049622"/>
            <a:ext cx="7051040" cy="475875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259" name="Google Shape;259;p28"/>
          <p:cNvSpPr txBox="1"/>
          <p:nvPr/>
        </p:nvSpPr>
        <p:spPr>
          <a:xfrm>
            <a:off x="2857500" y="1295400"/>
            <a:ext cx="4343400" cy="646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9DB53"/>
              </a:buClr>
              <a:buSzPts val="3600"/>
              <a:buFont typeface="Noto Sans Symbols"/>
              <a:buNone/>
            </a:pPr>
            <a:r>
              <a:rPr lang="en-US" sz="3600">
                <a:solidFill>
                  <a:srgbClr val="F9DB53"/>
                </a:solidFill>
                <a:latin typeface="Arial"/>
                <a:ea typeface="Arial"/>
                <a:cs typeface="Arial"/>
                <a:sym typeface="Arial"/>
              </a:rPr>
              <a:t>Thank you!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/>
          <p:nvPr/>
        </p:nvSpPr>
        <p:spPr>
          <a:xfrm>
            <a:off x="914400" y="533400"/>
            <a:ext cx="8534400" cy="6002285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REFRACTIVE SURGERY EXPLOSION</a:t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800,000 PROCEDURES IN 1999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4.7 MILLION IN THE YEAR 2000</a:t>
            </a:r>
            <a:endParaRPr/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 MILLION PROJECTED IN THE YEAR 2025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15100" y="2764346"/>
            <a:ext cx="3276600" cy="1248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5900" y="1524000"/>
            <a:ext cx="21463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/>
          <p:nvPr/>
        </p:nvSpPr>
        <p:spPr>
          <a:xfrm>
            <a:off x="457200" y="533400"/>
            <a:ext cx="9220200" cy="579438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COMPLICATIONS OF REFRACTIVE SURGERY</a:t>
            </a:r>
            <a:endParaRPr/>
          </a:p>
        </p:txBody>
      </p:sp>
      <p:sp>
        <p:nvSpPr>
          <p:cNvPr id="112" name="Google Shape;112;p4"/>
          <p:cNvSpPr/>
          <p:nvPr/>
        </p:nvSpPr>
        <p:spPr>
          <a:xfrm>
            <a:off x="381000" y="1524000"/>
            <a:ext cx="4648200" cy="4367213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Loss of Vision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Halos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Photophobia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Loss of Corneal Flap</a:t>
            </a:r>
            <a:endParaRPr/>
          </a:p>
        </p:txBody>
      </p:sp>
      <p:sp>
        <p:nvSpPr>
          <p:cNvPr id="113" name="Google Shape;113;p4"/>
          <p:cNvSpPr/>
          <p:nvPr/>
        </p:nvSpPr>
        <p:spPr>
          <a:xfrm>
            <a:off x="4953000" y="1524000"/>
            <a:ext cx="5029200" cy="4367213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spAutoFit/>
          </a:bodyPr>
          <a:lstStyle/>
          <a:p>
            <a:pPr indent="-177800" lvl="0" marL="0" marR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Over and Under corrections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Flap Infection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Aniseikonia</a:t>
            </a:r>
            <a:endParaRPr/>
          </a:p>
          <a:p>
            <a:pPr indent="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7800" lvl="0" marL="0" marR="0" rtl="0" algn="l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Char char="•"/>
            </a:pPr>
            <a:r>
              <a:rPr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Strabismus and/or Diplopia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 txBox="1"/>
          <p:nvPr>
            <p:ph type="title"/>
          </p:nvPr>
        </p:nvSpPr>
        <p:spPr>
          <a:xfrm>
            <a:off x="771525" y="5334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DIPLOPIA AFTER REFRACTIVE SURGERY</a:t>
            </a:r>
            <a:endParaRPr/>
          </a:p>
        </p:txBody>
      </p:sp>
      <p:sp>
        <p:nvSpPr>
          <p:cNvPr id="120" name="Google Shape;120;p5"/>
          <p:cNvSpPr txBox="1"/>
          <p:nvPr>
            <p:ph idx="1" type="body"/>
          </p:nvPr>
        </p:nvSpPr>
        <p:spPr>
          <a:xfrm>
            <a:off x="1752600" y="2057400"/>
            <a:ext cx="6619875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i="1"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Beware!</a:t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None/>
            </a:pPr>
            <a:r>
              <a:t/>
            </a:r>
            <a:endParaRPr sz="2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If risk of strabismus or diplopia following refractive surgery are not identified and patient warned pre-operatively</a:t>
            </a:r>
            <a:endParaRPr/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  <a:p>
            <a:pPr indent="-342900" lvl="0" marL="342900" rtl="0" algn="l"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i="1" lang="en-US" sz="2800" u="sng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Arial"/>
                <a:cs typeface="Arial"/>
                <a:sym typeface="Arial"/>
              </a:rPr>
              <a:t>It’s your problem post operatively</a:t>
            </a:r>
            <a:endParaRPr/>
          </a:p>
          <a:p>
            <a:pPr indent="-1397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/>
          <p:nvPr>
            <p:ph type="title"/>
          </p:nvPr>
        </p:nvSpPr>
        <p:spPr>
          <a:xfrm>
            <a:off x="762000" y="3048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DIPLOPIA AFTER REFRACTIVE SURGERY</a:t>
            </a:r>
            <a:endParaRPr/>
          </a:p>
        </p:txBody>
      </p:sp>
      <p:sp>
        <p:nvSpPr>
          <p:cNvPr id="126" name="Google Shape;126;p6"/>
          <p:cNvSpPr txBox="1"/>
          <p:nvPr>
            <p:ph idx="1" type="body"/>
          </p:nvPr>
        </p:nvSpPr>
        <p:spPr>
          <a:xfrm>
            <a:off x="590550" y="1295400"/>
            <a:ext cx="9105900" cy="52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85750" lvl="1" marL="7429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Almost no risk:</a:t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Times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Simple myopia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	</a:t>
            </a: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Minimal to Moderate risk: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Monovision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3300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Spectacle or CL over corrected myopia/Under corrected hyperopia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3300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Pre-op  X(T)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3300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Post-op  Acc esotropia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3300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       associated with presbyopia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 sz="24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High Risk</a:t>
            </a: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FF3300"/>
              </a:buClr>
              <a:buSzPts val="2400"/>
              <a:buFont typeface="Arial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H/O or previous/occult strabismus, diplopia, anisometropia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838200" y="4572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DIPLOPIA AFTER REFRACTIVE SURGERY</a:t>
            </a:r>
            <a:b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7"/>
          <p:cNvSpPr txBox="1"/>
          <p:nvPr>
            <p:ph idx="1" type="body"/>
          </p:nvPr>
        </p:nvSpPr>
        <p:spPr>
          <a:xfrm>
            <a:off x="838200" y="1752600"/>
            <a:ext cx="8153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228600" lvl="2" marL="1143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SzPts val="3200"/>
              <a:buFont typeface="Arial"/>
              <a:buNone/>
            </a:pPr>
            <a:r>
              <a:rPr b="1" lang="en-US" sz="32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Ideal Case</a:t>
            </a:r>
            <a:r>
              <a:rPr lang="en-US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Arial"/>
              <a:buNone/>
            </a:pPr>
            <a:r>
              <a:rPr lang="en-US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Myope doing well in glasses/contacts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		No history of strabismus or diplopia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		No prism in glasses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		Trivial or no phoria and excellent 				stereopsis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 		Cycloplegic refraction:</a:t>
            </a:r>
            <a:endParaRPr/>
          </a:p>
          <a:p>
            <a:pPr indent="-285750" lvl="1" marL="74295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FF3300"/>
              </a:buClr>
              <a:buSzPts val="2800"/>
              <a:buFont typeface="Times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+/- 0.5 Diopter of manifest refraction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"/>
          <p:cNvSpPr txBox="1"/>
          <p:nvPr>
            <p:ph type="ctrTitle"/>
          </p:nvPr>
        </p:nvSpPr>
        <p:spPr>
          <a:xfrm>
            <a:off x="838200" y="2286000"/>
            <a:ext cx="8763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0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ALL OTHERS CARRY SOME RISK</a:t>
            </a:r>
            <a:endParaRPr/>
          </a:p>
        </p:txBody>
      </p:sp>
      <p:sp>
        <p:nvSpPr>
          <p:cNvPr id="138" name="Google Shape;138;p8"/>
          <p:cNvSpPr txBox="1"/>
          <p:nvPr>
            <p:ph idx="1" type="subTitle"/>
          </p:nvPr>
        </p:nvSpPr>
        <p:spPr>
          <a:xfrm>
            <a:off x="1524000" y="3886200"/>
            <a:ext cx="72390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t/>
            </a:r>
            <a:endParaRPr sz="3200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9"/>
          <p:cNvSpPr txBox="1"/>
          <p:nvPr>
            <p:ph type="title"/>
          </p:nvPr>
        </p:nvSpPr>
        <p:spPr>
          <a:xfrm>
            <a:off x="771525" y="609600"/>
            <a:ext cx="87439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6025" lIns="92075" spcFirstLastPara="1" rIns="92075" wrap="square" tIns="460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CASE REPORT</a:t>
            </a:r>
            <a:endParaRPr b="1" sz="280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9"/>
          <p:cNvSpPr txBox="1"/>
          <p:nvPr>
            <p:ph idx="1" type="body"/>
          </p:nvPr>
        </p:nvSpPr>
        <p:spPr>
          <a:xfrm>
            <a:off x="771525" y="1981200"/>
            <a:ext cx="8601075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025" lIns="92075" spcFirstLastPara="1" rIns="92075" wrap="square" tIns="46025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32 yo female just did not</a:t>
            </a:r>
            <a:r>
              <a:rPr i="1"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want to wear any optical devices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Preop	-5.00		20/20	OD*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-5.00		20/20	 OS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LASIK	+1.50		20/20  OD*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Plano		20/20	 OS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Left ET with diplopia. Resolved with Contact lens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6 months later  “Enhancement”  OD.  Doing Fine</a:t>
            </a:r>
            <a:endParaRPr/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						  </a:t>
            </a:r>
            <a:r>
              <a:rPr lang="en-US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* = dominant eye</a:t>
            </a:r>
            <a:endParaRPr/>
          </a:p>
        </p:txBody>
      </p: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xmlns:r="http://schemas.openxmlformats.org/officeDocument/2006/relationships" name="Presentation1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2000-05-17T19:30:02Z</dcterms:created>
  <dc:creator>Bruce A. Furr</dc:creator>
</cp:coreProperties>
</file>